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386" r:id="rId4"/>
    <p:sldId id="259" r:id="rId5"/>
    <p:sldId id="265" r:id="rId6"/>
    <p:sldId id="264" r:id="rId7"/>
    <p:sldId id="268" r:id="rId8"/>
    <p:sldId id="267" r:id="rId9"/>
    <p:sldId id="383" r:id="rId10"/>
    <p:sldId id="384" r:id="rId11"/>
    <p:sldId id="387" r:id="rId12"/>
    <p:sldId id="381" r:id="rId13"/>
    <p:sldId id="382" r:id="rId14"/>
  </p:sldIdLst>
  <p:sldSz cx="9144000" cy="6858000" type="screen4x3"/>
  <p:notesSz cx="67691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34014" cy="497359"/>
          </a:xfrm>
          <a:prstGeom prst="rect">
            <a:avLst/>
          </a:prstGeom>
        </p:spPr>
        <p:txBody>
          <a:bodyPr vert="horz" lIns="91157" tIns="45578" rIns="91157" bIns="4557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33505" y="1"/>
            <a:ext cx="2934014" cy="497359"/>
          </a:xfrm>
          <a:prstGeom prst="rect">
            <a:avLst/>
          </a:prstGeom>
        </p:spPr>
        <p:txBody>
          <a:bodyPr vert="horz" lIns="91157" tIns="45578" rIns="91157" bIns="45578" rtlCol="0"/>
          <a:lstStyle>
            <a:lvl1pPr algn="r">
              <a:defRPr sz="1200"/>
            </a:lvl1pPr>
          </a:lstStyle>
          <a:p>
            <a:fld id="{9AFF3145-9B68-454D-BD79-4227D23EA7C0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1238250"/>
            <a:ext cx="4457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57" tIns="45578" rIns="91157" bIns="4557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594" y="4767679"/>
            <a:ext cx="5415912" cy="3899676"/>
          </a:xfrm>
          <a:prstGeom prst="rect">
            <a:avLst/>
          </a:prstGeom>
        </p:spPr>
        <p:txBody>
          <a:bodyPr vert="horz" lIns="91157" tIns="45578" rIns="91157" bIns="4557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8641"/>
            <a:ext cx="2934014" cy="497359"/>
          </a:xfrm>
          <a:prstGeom prst="rect">
            <a:avLst/>
          </a:prstGeom>
        </p:spPr>
        <p:txBody>
          <a:bodyPr vert="horz" lIns="91157" tIns="45578" rIns="91157" bIns="4557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33505" y="9408641"/>
            <a:ext cx="2934014" cy="497359"/>
          </a:xfrm>
          <a:prstGeom prst="rect">
            <a:avLst/>
          </a:prstGeom>
        </p:spPr>
        <p:txBody>
          <a:bodyPr vert="horz" lIns="91157" tIns="45578" rIns="91157" bIns="45578" rtlCol="0" anchor="b"/>
          <a:lstStyle>
            <a:lvl1pPr algn="r">
              <a:defRPr sz="1200"/>
            </a:lvl1pPr>
          </a:lstStyle>
          <a:p>
            <a:fld id="{723F4404-BEC2-46A2-A812-6C7ABB9B8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579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F4404-BEC2-46A2-A812-6C7ABB9B8C9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634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F4404-BEC2-46A2-A812-6C7ABB9B8C9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640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F4404-BEC2-46A2-A812-6C7ABB9B8C9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865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3C8C-553A-4CA6-A8F9-FFD4DE831D36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6D33-CD14-445F-AAF4-6CE677F4B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425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3C8C-553A-4CA6-A8F9-FFD4DE831D36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6D33-CD14-445F-AAF4-6CE677F4B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814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3C8C-553A-4CA6-A8F9-FFD4DE831D36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6D33-CD14-445F-AAF4-6CE677F4B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008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5" y="1606871"/>
            <a:ext cx="7320689" cy="4829253"/>
          </a:xfrm>
        </p:spPr>
        <p:txBody>
          <a:bodyPr/>
          <a:lstStyle>
            <a:lvl1pPr marL="318641" indent="0">
              <a:buFontTx/>
              <a:buNone/>
              <a:defRPr b="1">
                <a:latin typeface="+mj-lt"/>
              </a:defRPr>
            </a:lvl1pPr>
            <a:lvl2pPr marL="318641" indent="0">
              <a:defRPr>
                <a:latin typeface="+mj-lt"/>
              </a:defRPr>
            </a:lvl2pPr>
            <a:lvl3pPr marL="551012" indent="-228197">
              <a:defRPr>
                <a:latin typeface="+mj-lt"/>
              </a:defRPr>
            </a:lvl3pPr>
            <a:lvl4pPr marL="0" indent="315858">
              <a:defRPr>
                <a:latin typeface="+mj-lt"/>
              </a:defRPr>
            </a:lvl4pPr>
            <a:lvl5pPr marL="1257865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6" y="501069"/>
            <a:ext cx="7337901" cy="1105803"/>
          </a:xfrm>
        </p:spPr>
        <p:txBody>
          <a:bodyPr/>
          <a:lstStyle>
            <a:lvl1pPr marL="0" marR="0" indent="0" defTabSz="9142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en-US" noProof="0" dirty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DAAB8-3BC1-464B-9696-05015A4170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2363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3C8C-553A-4CA6-A8F9-FFD4DE831D36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6D33-CD14-445F-AAF4-6CE677F4B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555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3C8C-553A-4CA6-A8F9-FFD4DE831D36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6D33-CD14-445F-AAF4-6CE677F4B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889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3C8C-553A-4CA6-A8F9-FFD4DE831D36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6D33-CD14-445F-AAF4-6CE677F4B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02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3C8C-553A-4CA6-A8F9-FFD4DE831D36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6D33-CD14-445F-AAF4-6CE677F4B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284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3C8C-553A-4CA6-A8F9-FFD4DE831D36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6D33-CD14-445F-AAF4-6CE677F4B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094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3C8C-553A-4CA6-A8F9-FFD4DE831D36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6D33-CD14-445F-AAF4-6CE677F4B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023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3C8C-553A-4CA6-A8F9-FFD4DE831D36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6D33-CD14-445F-AAF4-6CE677F4B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11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93C8C-553A-4CA6-A8F9-FFD4DE831D36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46D33-CD14-445F-AAF4-6CE677F4B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755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93C8C-553A-4CA6-A8F9-FFD4DE831D36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46D33-CD14-445F-AAF4-6CE677F4B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559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96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12968" y="6453336"/>
            <a:ext cx="395536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920" y="133776"/>
            <a:ext cx="8856000" cy="302433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260648"/>
            <a:ext cx="9144000" cy="30243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None/>
              <a:defRPr/>
            </a:pPr>
            <a:r>
              <a:rPr lang="ru-RU" altLang="ru-RU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УФНС России по Кировской </a:t>
            </a:r>
            <a:r>
              <a:rPr lang="ru-RU" altLang="ru-RU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</a:p>
          <a:p>
            <a:pPr>
              <a:buFont typeface="+mj-lt"/>
              <a:buNone/>
              <a:defRPr/>
            </a:pPr>
            <a:endParaRPr lang="ru-RU" altLang="ru-RU" sz="3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None/>
              <a:defRPr/>
            </a:pPr>
            <a:r>
              <a:rPr lang="ru-RU" altLang="ru-RU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Отмена ЕНВД с 2021 года. </a:t>
            </a:r>
          </a:p>
          <a:p>
            <a:pPr>
              <a:buFont typeface="+mj-lt"/>
              <a:buNone/>
              <a:defRPr/>
            </a:pPr>
            <a:r>
              <a:rPr lang="ru-RU" altLang="ru-RU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Альтернативные системы налогообложения.</a:t>
            </a:r>
          </a:p>
          <a:p>
            <a:pPr>
              <a:buFont typeface="+mj-lt"/>
              <a:buNone/>
              <a:defRPr/>
            </a:pPr>
            <a:endParaRPr lang="ru-RU" altLang="ru-RU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None/>
              <a:defRPr/>
            </a:pPr>
            <a:r>
              <a:rPr lang="ru-RU" alt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</a:t>
            </a:r>
            <a:r>
              <a:rPr lang="ru-RU" alt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отдела налогообложения юридических лиц</a:t>
            </a:r>
          </a:p>
          <a:p>
            <a:pPr>
              <a:buFont typeface="+mj-lt"/>
              <a:buNone/>
              <a:defRPr/>
            </a:pPr>
            <a:r>
              <a:rPr lang="ru-RU" alt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УФНС России по Кировской области</a:t>
            </a:r>
          </a:p>
          <a:p>
            <a:pPr>
              <a:buFont typeface="+mj-lt"/>
              <a:buNone/>
              <a:defRPr/>
            </a:pPr>
            <a:r>
              <a:rPr lang="ru-RU" alt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Завалина Наталья Леонидовна</a:t>
            </a:r>
          </a:p>
        </p:txBody>
      </p:sp>
    </p:spTree>
    <p:extLst>
      <p:ext uri="{BB962C8B-B14F-4D97-AF65-F5344CB8AC3E}">
        <p14:creationId xmlns:p14="http://schemas.microsoft.com/office/powerpoint/2010/main" val="1228770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F1E6F30-3057-4EA6-AD45-3508CF92264B}"/>
              </a:ext>
            </a:extLst>
          </p:cNvPr>
          <p:cNvSpPr/>
          <p:nvPr/>
        </p:nvSpPr>
        <p:spPr>
          <a:xfrm>
            <a:off x="8651304" y="6381328"/>
            <a:ext cx="457200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10</a:t>
            </a:r>
            <a:endParaRPr lang="ru-RU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12988" t="9953" r="35038" b="10799"/>
          <a:stretch/>
        </p:blipFill>
        <p:spPr>
          <a:xfrm>
            <a:off x="107504" y="44625"/>
            <a:ext cx="7848872" cy="673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813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5120" t="20160" r="36213" b="61360"/>
          <a:stretch/>
        </p:blipFill>
        <p:spPr>
          <a:xfrm>
            <a:off x="874" y="16897"/>
            <a:ext cx="9143126" cy="11078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9288" t="41600" r="41495" b="9680"/>
          <a:stretch/>
        </p:blipFill>
        <p:spPr>
          <a:xfrm>
            <a:off x="3284506" y="1124744"/>
            <a:ext cx="2575862" cy="180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6058" t="43281" r="28265" b="19760"/>
          <a:stretch/>
        </p:blipFill>
        <p:spPr>
          <a:xfrm>
            <a:off x="1729255" y="2997152"/>
            <a:ext cx="5686364" cy="180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1805" t="42440" r="24013" b="9681"/>
          <a:stretch/>
        </p:blipFill>
        <p:spPr>
          <a:xfrm>
            <a:off x="2093489" y="4869560"/>
            <a:ext cx="4957895" cy="1800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F1E6F30-3057-4EA6-AD45-3508CF92264B}"/>
              </a:ext>
            </a:extLst>
          </p:cNvPr>
          <p:cNvSpPr/>
          <p:nvPr/>
        </p:nvSpPr>
        <p:spPr>
          <a:xfrm>
            <a:off x="8651304" y="6381328"/>
            <a:ext cx="457200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11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16406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F1E6F30-3057-4EA6-AD45-3508CF92264B}"/>
              </a:ext>
            </a:extLst>
          </p:cNvPr>
          <p:cNvSpPr/>
          <p:nvPr/>
        </p:nvSpPr>
        <p:spPr>
          <a:xfrm>
            <a:off x="8651304" y="6381328"/>
            <a:ext cx="457200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12</a:t>
            </a:r>
            <a:endParaRPr lang="ru-RU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19288" t="15000" r="35038" b="6601"/>
          <a:stretch/>
        </p:blipFill>
        <p:spPr>
          <a:xfrm>
            <a:off x="107504" y="44624"/>
            <a:ext cx="6786754" cy="65527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24600" t="54599" r="58075" b="24401"/>
          <a:stretch/>
        </p:blipFill>
        <p:spPr>
          <a:xfrm>
            <a:off x="6660232" y="4353604"/>
            <a:ext cx="2445936" cy="16676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43700" t="66800" r="36613" b="23400"/>
          <a:stretch/>
        </p:blipFill>
        <p:spPr>
          <a:xfrm>
            <a:off x="6228184" y="2388641"/>
            <a:ext cx="2912208" cy="111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81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sz="4000" dirty="0" smtClean="0">
                <a:solidFill>
                  <a:schemeClr val="tx2"/>
                </a:solidFill>
              </a:rPr>
              <a:t>Спасибо за внимание !</a:t>
            </a:r>
            <a:endParaRPr lang="ru-RU" sz="4000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/>
              <a:t>14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5505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48464" y="6453336"/>
            <a:ext cx="36004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7476" t="9401" r="23225" b="5201"/>
          <a:stretch/>
        </p:blipFill>
        <p:spPr>
          <a:xfrm>
            <a:off x="7018" y="240262"/>
            <a:ext cx="8964488" cy="621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70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>
            <a:extLst>
              <a:ext uri="{FF2B5EF4-FFF2-40B4-BE49-F238E27FC236}">
                <a16:creationId xmlns:a16="http://schemas.microsoft.com/office/drawing/2014/main" xmlns="" id="{51A55428-D23F-4777-96FE-D91E0B26310D}"/>
              </a:ext>
            </a:extLst>
          </p:cNvPr>
          <p:cNvSpPr txBox="1">
            <a:spLocks/>
          </p:cNvSpPr>
          <p:nvPr/>
        </p:nvSpPr>
        <p:spPr>
          <a:xfrm>
            <a:off x="827584" y="164601"/>
            <a:ext cx="7688362" cy="91127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CAD82A"/>
              </a:buClr>
              <a:tabLst>
                <a:tab pos="257209" algn="l"/>
              </a:tabLst>
            </a:pPr>
            <a:r>
              <a:rPr lang="ru-RU" sz="16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</a:rPr>
              <a:t>БЕСШОВНЫЙ ПЕРЕХОД С ЕНВД НА ДРУГИЕ РЕЖИМЫ НАЛОГООБЛОЖЕНИЯ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225BE51-195A-422B-A2D8-EEA31BC75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55031" y="356923"/>
            <a:ext cx="513057" cy="526627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CD68B4E6-8FBA-4DEC-9C36-79B1730DFB48}"/>
              </a:ext>
            </a:extLst>
          </p:cNvPr>
          <p:cNvSpPr txBox="1">
            <a:spLocks/>
          </p:cNvSpPr>
          <p:nvPr/>
        </p:nvSpPr>
        <p:spPr>
          <a:xfrm>
            <a:off x="255031" y="1023033"/>
            <a:ext cx="6291698" cy="231309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0036" indent="-270036" algn="l">
              <a:spcBef>
                <a:spcPts val="0"/>
              </a:spcBef>
              <a:buClr>
                <a:srgbClr val="00B0F0"/>
              </a:buClr>
              <a:buSzPct val="150000"/>
              <a:buFont typeface="LineAwesome" panose="02000603000000000000" pitchFamily="2" charset="0"/>
              <a:buChar char=""/>
              <a:tabLst>
                <a:tab pos="257209" algn="l"/>
              </a:tabLst>
            </a:pPr>
            <a:r>
              <a:rPr lang="ru-RU" sz="15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</a:rPr>
              <a:t>ПРОВЕДЕНИЕ</a:t>
            </a:r>
            <a:r>
              <a:rPr lang="ru-RU" sz="15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</a:rPr>
              <a:t> </a:t>
            </a:r>
            <a:r>
              <a:rPr lang="ru-RU" sz="1500" b="1" dirty="0">
                <a:solidFill>
                  <a:srgbClr val="00B0F0"/>
                </a:solidFill>
                <a:latin typeface="Roboto Condensed" panose="02000000000000000000" pitchFamily="2" charset="0"/>
              </a:rPr>
              <a:t>ИНФОРМАЦИОННО-РАЗЪЯСНИТЕЛЬНОЙ РАБОТЫ </a:t>
            </a:r>
          </a:p>
          <a:p>
            <a:pPr algn="l">
              <a:spcBef>
                <a:spcPts val="0"/>
              </a:spcBef>
              <a:buClr>
                <a:srgbClr val="00B0F0"/>
              </a:buClr>
              <a:buSzPct val="150000"/>
              <a:tabLst>
                <a:tab pos="257209" algn="l"/>
              </a:tabLst>
            </a:pPr>
            <a:r>
              <a:rPr lang="ru-RU" sz="1500" b="1" dirty="0" smtClean="0">
                <a:solidFill>
                  <a:srgbClr val="00B0F0"/>
                </a:solidFill>
                <a:latin typeface="Roboto Condensed" panose="02000000000000000000" pitchFamily="2" charset="0"/>
              </a:rPr>
              <a:t>       Письмо ФНС России  от 11 марта 2020 года </a:t>
            </a:r>
            <a:endParaRPr lang="en-US" sz="1500" b="1" dirty="0" smtClean="0">
              <a:solidFill>
                <a:srgbClr val="00B0F0"/>
              </a:solidFill>
              <a:latin typeface="Roboto Condensed" panose="02000000000000000000" pitchFamily="2" charset="0"/>
            </a:endParaRPr>
          </a:p>
          <a:p>
            <a:pPr algn="l">
              <a:spcBef>
                <a:spcPts val="0"/>
              </a:spcBef>
              <a:buClr>
                <a:srgbClr val="00B0F0"/>
              </a:buClr>
              <a:buSzPct val="150000"/>
              <a:tabLst>
                <a:tab pos="257209" algn="l"/>
              </a:tabLst>
            </a:pPr>
            <a:r>
              <a:rPr lang="en-US" sz="1500" b="1" dirty="0">
                <a:solidFill>
                  <a:srgbClr val="00B0F0"/>
                </a:solidFill>
                <a:latin typeface="Roboto Condensed" panose="02000000000000000000" pitchFamily="2" charset="0"/>
              </a:rPr>
              <a:t> </a:t>
            </a:r>
            <a:r>
              <a:rPr lang="en-US" sz="1500" b="1" dirty="0" smtClean="0">
                <a:solidFill>
                  <a:srgbClr val="00B0F0"/>
                </a:solidFill>
                <a:latin typeface="Roboto Condensed" panose="02000000000000000000" pitchFamily="2" charset="0"/>
              </a:rPr>
              <a:t>      </a:t>
            </a:r>
            <a:r>
              <a:rPr lang="ru-RU" sz="1500" b="1" dirty="0" smtClean="0">
                <a:solidFill>
                  <a:srgbClr val="00B0F0"/>
                </a:solidFill>
                <a:latin typeface="Roboto Condensed" panose="02000000000000000000" pitchFamily="2" charset="0"/>
              </a:rPr>
              <a:t>№ АБ-4-19/4243</a:t>
            </a:r>
            <a:r>
              <a:rPr lang="en-US" sz="1500" b="1" dirty="0" smtClean="0">
                <a:solidFill>
                  <a:srgbClr val="00B0F0"/>
                </a:solidFill>
                <a:latin typeface="Roboto Condensed" panose="02000000000000000000" pitchFamily="2" charset="0"/>
              </a:rPr>
              <a:t>@</a:t>
            </a:r>
          </a:p>
          <a:p>
            <a:pPr algn="l">
              <a:spcBef>
                <a:spcPts val="0"/>
              </a:spcBef>
              <a:buClr>
                <a:srgbClr val="00B0F0"/>
              </a:buClr>
              <a:buSzPct val="150000"/>
              <a:tabLst>
                <a:tab pos="257209" algn="l"/>
              </a:tabLst>
            </a:pPr>
            <a:endParaRPr lang="ru-RU" sz="1500" dirty="0">
              <a:solidFill>
                <a:srgbClr val="57565A">
                  <a:lumMod val="75000"/>
                </a:srgbClr>
              </a:solidFill>
              <a:latin typeface="Roboto Condensed" panose="02000000000000000000" pitchFamily="2" charset="0"/>
            </a:endParaRPr>
          </a:p>
          <a:p>
            <a:pPr marL="270036" indent="-270036" algn="l">
              <a:spcBef>
                <a:spcPts val="0"/>
              </a:spcBef>
              <a:buClr>
                <a:srgbClr val="00B0F0"/>
              </a:buClr>
              <a:buSzPct val="150000"/>
              <a:buFont typeface="LineAwesome" panose="02000603000000000000" pitchFamily="2" charset="0"/>
              <a:buChar char=""/>
              <a:tabLst>
                <a:tab pos="257209" algn="l"/>
              </a:tabLst>
            </a:pPr>
            <a:r>
              <a:rPr lang="ru-RU" sz="15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</a:rPr>
              <a:t>СОЗДАН СПЕЦИАЛЬНЫЙ СЕРВИС </a:t>
            </a:r>
          </a:p>
          <a:p>
            <a:pPr algn="l">
              <a:spcBef>
                <a:spcPts val="0"/>
              </a:spcBef>
              <a:buClr>
                <a:srgbClr val="00B0F0"/>
              </a:buClr>
              <a:buSzPct val="100000"/>
              <a:tabLst>
                <a:tab pos="257209" algn="l"/>
              </a:tabLst>
            </a:pPr>
            <a:r>
              <a:rPr lang="ru-RU" sz="1500" b="1" dirty="0">
                <a:solidFill>
                  <a:srgbClr val="00B0F0"/>
                </a:solidFill>
                <a:latin typeface="Roboto Condensed" panose="02000000000000000000" pitchFamily="2" charset="0"/>
              </a:rPr>
              <a:t>	«ВЫБОР ПОДХОДЯЩЕГО РЕЖИМА </a:t>
            </a:r>
            <a:endParaRPr lang="en-US" sz="1500" b="1" dirty="0" smtClean="0">
              <a:solidFill>
                <a:srgbClr val="00B0F0"/>
              </a:solidFill>
              <a:latin typeface="Roboto Condensed" panose="02000000000000000000" pitchFamily="2" charset="0"/>
            </a:endParaRPr>
          </a:p>
          <a:p>
            <a:pPr algn="l">
              <a:spcBef>
                <a:spcPts val="0"/>
              </a:spcBef>
              <a:buClr>
                <a:srgbClr val="00B0F0"/>
              </a:buClr>
              <a:buSzPct val="100000"/>
              <a:tabLst>
                <a:tab pos="257209" algn="l"/>
              </a:tabLst>
            </a:pPr>
            <a:r>
              <a:rPr lang="en-US" sz="1500" b="1" dirty="0" smtClean="0">
                <a:solidFill>
                  <a:srgbClr val="00B0F0"/>
                </a:solidFill>
                <a:latin typeface="Roboto Condensed" panose="02000000000000000000" pitchFamily="2" charset="0"/>
              </a:rPr>
              <a:t>        </a:t>
            </a:r>
            <a:r>
              <a:rPr lang="ru-RU" sz="1500" b="1" dirty="0" smtClean="0">
                <a:solidFill>
                  <a:srgbClr val="00B0F0"/>
                </a:solidFill>
                <a:latin typeface="Roboto Condensed" panose="02000000000000000000" pitchFamily="2" charset="0"/>
              </a:rPr>
              <a:t>НАЛОГООБЛОЖЕНИЯ</a:t>
            </a:r>
            <a:r>
              <a:rPr lang="ru-RU" sz="1500" b="1" dirty="0">
                <a:solidFill>
                  <a:srgbClr val="00B0F0"/>
                </a:solidFill>
                <a:latin typeface="Roboto Condensed" panose="02000000000000000000" pitchFamily="2" charset="0"/>
              </a:rPr>
              <a:t>»</a:t>
            </a:r>
          </a:p>
          <a:p>
            <a:pPr algn="l">
              <a:spcBef>
                <a:spcPts val="0"/>
              </a:spcBef>
              <a:buClr>
                <a:srgbClr val="00B0F0"/>
              </a:buClr>
              <a:buSzPct val="100000"/>
              <a:tabLst>
                <a:tab pos="257209" algn="l"/>
              </a:tabLst>
            </a:pPr>
            <a:endParaRPr lang="ru-RU" sz="1500" b="1" dirty="0">
              <a:solidFill>
                <a:srgbClr val="00B0F0"/>
              </a:solidFill>
              <a:latin typeface="Roboto Condensed" panose="02000000000000000000" pitchFamily="2" charset="0"/>
            </a:endParaRPr>
          </a:p>
          <a:p>
            <a:pPr marL="270036" indent="-270036" algn="l">
              <a:spcBef>
                <a:spcPts val="0"/>
              </a:spcBef>
              <a:spcAft>
                <a:spcPts val="1350"/>
              </a:spcAft>
              <a:buClr>
                <a:srgbClr val="00B0F0"/>
              </a:buClr>
              <a:buSzPct val="150000"/>
              <a:buFont typeface="LineAwesome" panose="02000603000000000000" pitchFamily="2" charset="0"/>
              <a:buChar char=""/>
              <a:tabLst>
                <a:tab pos="257209" algn="l"/>
              </a:tabLst>
            </a:pPr>
            <a:r>
              <a:rPr lang="ru-RU" sz="15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</a:rPr>
              <a:t>ПРИНИМАЮТСЯ ЗАКОНОДАТЕЛЬНЫЕ МЕРЫ 		          ДЛЯ ПРИВЛЕКАТЕЛЬНОСТИ АЛЬТЕРНАТИВНЫХ </a:t>
            </a:r>
            <a:r>
              <a:rPr lang="en-US" sz="1500" b="1" dirty="0" smtClean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</a:rPr>
              <a:t>                     </a:t>
            </a:r>
            <a:r>
              <a:rPr lang="ru-RU" sz="1500" b="1" dirty="0" smtClean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</a:rPr>
              <a:t>РЕЖИМОВ</a:t>
            </a:r>
            <a:endParaRPr lang="ru-RU" sz="1500" b="1" dirty="0">
              <a:solidFill>
                <a:srgbClr val="57565A">
                  <a:lumMod val="75000"/>
                </a:srgbClr>
              </a:solidFill>
              <a:latin typeface="Roboto Condensed" panose="02000000000000000000" pitchFamily="2" charset="0"/>
            </a:endParaRPr>
          </a:p>
          <a:p>
            <a:pPr algn="l">
              <a:spcBef>
                <a:spcPts val="0"/>
              </a:spcBef>
              <a:buClr>
                <a:srgbClr val="00B0F0"/>
              </a:buClr>
              <a:buSzPct val="100000"/>
              <a:tabLst>
                <a:tab pos="257209" algn="l"/>
              </a:tabLst>
            </a:pPr>
            <a:r>
              <a:rPr lang="ru-RU" sz="15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</a:rPr>
              <a:t>	</a:t>
            </a:r>
            <a:r>
              <a:rPr lang="ru-RU" sz="1500" b="1" dirty="0">
                <a:solidFill>
                  <a:srgbClr val="00B0F0"/>
                </a:solidFill>
                <a:latin typeface="Roboto Condensed" panose="02000000000000000000" pitchFamily="2" charset="0"/>
              </a:rPr>
              <a:t>ПАТЕНТНАЯ СИСТЕМА </a:t>
            </a:r>
            <a:r>
              <a:rPr lang="ru-RU" sz="1500" b="1" dirty="0" smtClean="0">
                <a:solidFill>
                  <a:srgbClr val="00B0F0"/>
                </a:solidFill>
                <a:latin typeface="Roboto Condensed" panose="02000000000000000000" pitchFamily="2" charset="0"/>
              </a:rPr>
              <a:t>НАЛОГООБЛОЖЕНИЯ</a:t>
            </a:r>
          </a:p>
          <a:p>
            <a:pPr algn="l">
              <a:spcBef>
                <a:spcPts val="0"/>
              </a:spcBef>
              <a:buClr>
                <a:srgbClr val="00B0F0"/>
              </a:buClr>
              <a:buSzPct val="100000"/>
              <a:tabLst>
                <a:tab pos="257209" algn="l"/>
              </a:tabLst>
            </a:pPr>
            <a:endParaRPr lang="ru-RU" sz="1500" b="1" dirty="0">
              <a:solidFill>
                <a:srgbClr val="00B0F0"/>
              </a:solidFill>
              <a:latin typeface="Roboto Condensed" panose="02000000000000000000" pitchFamily="2" charset="0"/>
            </a:endParaRPr>
          </a:p>
          <a:p>
            <a:pPr marL="257209" indent="-257209" algn="l">
              <a:spcBef>
                <a:spcPts val="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tabLst>
                <a:tab pos="257209" algn="l"/>
              </a:tabLst>
            </a:pPr>
            <a:r>
              <a:rPr lang="ru-RU" sz="1500" b="1" dirty="0">
                <a:solidFill>
                  <a:srgbClr val="57565A"/>
                </a:solidFill>
                <a:latin typeface="Roboto Condensed" panose="02000000000000000000" pitchFamily="2" charset="0"/>
              </a:rPr>
              <a:t>ВОЗМОЖНОСТЬ</a:t>
            </a:r>
            <a:r>
              <a:rPr lang="ru-RU" sz="1500" b="1" dirty="0">
                <a:solidFill>
                  <a:srgbClr val="00B0F0"/>
                </a:solidFill>
                <a:latin typeface="Roboto Condensed" panose="02000000000000000000" pitchFamily="2" charset="0"/>
              </a:rPr>
              <a:t> </a:t>
            </a:r>
            <a:r>
              <a:rPr lang="ru-RU" sz="1500" b="1" dirty="0">
                <a:solidFill>
                  <a:schemeClr val="tx1"/>
                </a:solidFill>
                <a:latin typeface="Roboto Condensed" panose="02000000000000000000" pitchFamily="2" charset="0"/>
              </a:rPr>
              <a:t>УМЕНЬШЕНИЯ ПАТЕНТА</a:t>
            </a:r>
            <a:r>
              <a:rPr lang="ru-RU" sz="1500" dirty="0">
                <a:solidFill>
                  <a:schemeClr val="tx1"/>
                </a:solidFill>
                <a:latin typeface="Roboto Condensed" panose="02000000000000000000" pitchFamily="2" charset="0"/>
              </a:rPr>
              <a:t> </a:t>
            </a:r>
            <a:r>
              <a:rPr lang="en-US" sz="1500" dirty="0" smtClean="0">
                <a:solidFill>
                  <a:schemeClr val="tx1"/>
                </a:solidFill>
                <a:latin typeface="Roboto Condensed" panose="02000000000000000000" pitchFamily="2" charset="0"/>
              </a:rPr>
              <a:t>                                                  </a:t>
            </a:r>
            <a:r>
              <a:rPr lang="ru-RU" sz="1500" b="1" dirty="0" smtClean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</a:rPr>
              <a:t>НА </a:t>
            </a:r>
            <a:r>
              <a:rPr lang="ru-RU" sz="15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</a:rPr>
              <a:t>СУММУ </a:t>
            </a:r>
            <a:r>
              <a:rPr lang="ru-RU" sz="1500" b="1" dirty="0" smtClean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</a:rPr>
              <a:t>СТРАХОВЫХ ВЗНОСОВ</a:t>
            </a:r>
            <a:endParaRPr lang="en-US" sz="1500" b="1" dirty="0" smtClean="0">
              <a:solidFill>
                <a:srgbClr val="57565A">
                  <a:lumMod val="75000"/>
                </a:srgbClr>
              </a:solidFill>
              <a:latin typeface="Roboto Condensed" panose="02000000000000000000" pitchFamily="2" charset="0"/>
            </a:endParaRPr>
          </a:p>
          <a:p>
            <a:pPr algn="l">
              <a:spcBef>
                <a:spcPts val="0"/>
              </a:spcBef>
              <a:buClr>
                <a:srgbClr val="00B0F0"/>
              </a:buClr>
              <a:buSzPct val="100000"/>
              <a:tabLst>
                <a:tab pos="257209" algn="l"/>
              </a:tabLst>
            </a:pPr>
            <a:endParaRPr lang="ru-RU" sz="1500" b="1" dirty="0">
              <a:solidFill>
                <a:srgbClr val="57565A">
                  <a:lumMod val="75000"/>
                </a:srgbClr>
              </a:solidFill>
              <a:latin typeface="Roboto Condensed" panose="02000000000000000000" pitchFamily="2" charset="0"/>
            </a:endParaRPr>
          </a:p>
          <a:p>
            <a:pPr marL="257209" indent="-257209" algn="l">
              <a:spcBef>
                <a:spcPts val="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tabLst>
                <a:tab pos="257209" algn="l"/>
              </a:tabLst>
            </a:pPr>
            <a:r>
              <a:rPr lang="ru-RU" sz="1500" b="1" dirty="0">
                <a:solidFill>
                  <a:srgbClr val="00B0F0"/>
                </a:solidFill>
                <a:latin typeface="Roboto Condensed" panose="02000000000000000000" pitchFamily="2" charset="0"/>
              </a:rPr>
              <a:t>РАСШИРЕНИЕ</a:t>
            </a:r>
            <a:r>
              <a:rPr lang="ru-RU" sz="15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</a:rPr>
              <a:t> </a:t>
            </a:r>
            <a:r>
              <a:rPr lang="ru-RU" sz="15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</a:rPr>
              <a:t>ПЕРЕЧНЯ ВИДОВ ДЕЯТЕЛЬНОСТИ</a:t>
            </a:r>
          </a:p>
          <a:p>
            <a:pPr algn="l">
              <a:spcBef>
                <a:spcPts val="0"/>
              </a:spcBef>
              <a:buClr>
                <a:srgbClr val="00B0F0"/>
              </a:buClr>
              <a:buSzPct val="100000"/>
              <a:tabLst>
                <a:tab pos="257209" algn="l"/>
              </a:tabLst>
            </a:pPr>
            <a:r>
              <a:rPr lang="ru-RU" sz="15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</a:rPr>
              <a:t>	</a:t>
            </a:r>
          </a:p>
          <a:p>
            <a:pPr algn="l">
              <a:spcBef>
                <a:spcPts val="0"/>
              </a:spcBef>
              <a:buClr>
                <a:srgbClr val="00B0F0"/>
              </a:buClr>
              <a:buSzPct val="100000"/>
              <a:tabLst>
                <a:tab pos="257209" algn="l"/>
              </a:tabLst>
            </a:pPr>
            <a:r>
              <a:rPr lang="ru-RU" sz="15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</a:rPr>
              <a:t>	</a:t>
            </a:r>
            <a:r>
              <a:rPr lang="ru-RU" sz="1500" b="1" dirty="0">
                <a:solidFill>
                  <a:srgbClr val="00B0F0"/>
                </a:solidFill>
                <a:latin typeface="Roboto Condensed" panose="02000000000000000000" pitchFamily="2" charset="0"/>
              </a:rPr>
              <a:t>УПРОЩЕННАЯ СИСТЕМА </a:t>
            </a:r>
            <a:r>
              <a:rPr lang="ru-RU" sz="1500" b="1" dirty="0" smtClean="0">
                <a:solidFill>
                  <a:srgbClr val="00B0F0"/>
                </a:solidFill>
                <a:latin typeface="Roboto Condensed" panose="02000000000000000000" pitchFamily="2" charset="0"/>
              </a:rPr>
              <a:t>НАЛОГООБЛОЖЕНИЯ</a:t>
            </a:r>
          </a:p>
          <a:p>
            <a:pPr algn="l">
              <a:spcBef>
                <a:spcPts val="0"/>
              </a:spcBef>
              <a:buClr>
                <a:srgbClr val="00B0F0"/>
              </a:buClr>
              <a:buSzPct val="100000"/>
              <a:tabLst>
                <a:tab pos="257209" algn="l"/>
              </a:tabLst>
            </a:pPr>
            <a:endParaRPr lang="ru-RU" sz="1500" b="1" dirty="0">
              <a:solidFill>
                <a:srgbClr val="00B0F0"/>
              </a:solidFill>
              <a:latin typeface="Roboto Condensed" panose="02000000000000000000" pitchFamily="2" charset="0"/>
            </a:endParaRPr>
          </a:p>
          <a:p>
            <a:pPr marL="257209" indent="-257209" algn="l">
              <a:spcBef>
                <a:spcPts val="0"/>
              </a:spcBef>
              <a:buClr>
                <a:srgbClr val="00B0F0"/>
              </a:buClr>
              <a:buSzPct val="100000"/>
              <a:buFont typeface="Arial" panose="020B0604020202020204" pitchFamily="34" charset="0"/>
              <a:buChar char="•"/>
              <a:tabLst>
                <a:tab pos="257209" algn="l"/>
              </a:tabLst>
            </a:pPr>
            <a:r>
              <a:rPr lang="ru-RU" sz="1500" b="1" dirty="0">
                <a:solidFill>
                  <a:schemeClr val="tx1"/>
                </a:solidFill>
                <a:latin typeface="Roboto Condensed" panose="02000000000000000000" pitchFamily="2" charset="0"/>
              </a:rPr>
              <a:t>РАСШИРЕНИЕ</a:t>
            </a:r>
            <a:r>
              <a:rPr lang="ru-RU" sz="1500" b="1" dirty="0">
                <a:solidFill>
                  <a:srgbClr val="00B0F0"/>
                </a:solidFill>
                <a:latin typeface="Roboto Condensed" panose="02000000000000000000" pitchFamily="2" charset="0"/>
              </a:rPr>
              <a:t> </a:t>
            </a:r>
            <a:r>
              <a:rPr lang="ru-RU" sz="15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</a:rPr>
              <a:t>КРИТЕРИЕВ ПРИМЕНЕНИЯ</a:t>
            </a:r>
          </a:p>
          <a:p>
            <a:pPr algn="l">
              <a:spcBef>
                <a:spcPts val="0"/>
              </a:spcBef>
              <a:buClr>
                <a:srgbClr val="00B0F0"/>
              </a:buClr>
              <a:buSzPct val="100000"/>
              <a:tabLst>
                <a:tab pos="257209" algn="l"/>
              </a:tabLst>
            </a:pPr>
            <a:r>
              <a:rPr lang="ru-RU" sz="15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</a:rPr>
              <a:t>	доходы до 200 млн рублей, численность до 130 сотрудников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CD68B4E6-8FBA-4DEC-9C36-79B1730DFB48}"/>
              </a:ext>
            </a:extLst>
          </p:cNvPr>
          <p:cNvSpPr txBox="1">
            <a:spLocks/>
          </p:cNvSpPr>
          <p:nvPr/>
        </p:nvSpPr>
        <p:spPr>
          <a:xfrm>
            <a:off x="6158010" y="1556793"/>
            <a:ext cx="2637919" cy="36004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B0F0"/>
              </a:buClr>
              <a:buSzPct val="150000"/>
              <a:tabLst>
                <a:tab pos="257209" algn="l"/>
              </a:tabLst>
            </a:pPr>
            <a:r>
              <a:rPr lang="ru-RU" sz="1500" b="1" dirty="0">
                <a:solidFill>
                  <a:srgbClr val="C00000"/>
                </a:solidFill>
                <a:latin typeface="Roboto Condensed" panose="02000000000000000000" pitchFamily="2" charset="0"/>
              </a:rPr>
              <a:t>По состоянию на 01.10.2020 </a:t>
            </a:r>
          </a:p>
          <a:p>
            <a:pPr algn="l">
              <a:spcBef>
                <a:spcPts val="0"/>
              </a:spcBef>
              <a:buClr>
                <a:srgbClr val="00B0F0"/>
              </a:buClr>
              <a:buSzPct val="150000"/>
              <a:tabLst>
                <a:tab pos="257209" algn="l"/>
              </a:tabLst>
            </a:pPr>
            <a:endParaRPr lang="ru-RU" sz="1500" dirty="0">
              <a:solidFill>
                <a:srgbClr val="C00000"/>
              </a:solidFill>
              <a:latin typeface="Roboto Condensed" panose="02000000000000000000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2080" y="2179580"/>
            <a:ext cx="3644508" cy="34298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48464" y="6453336"/>
            <a:ext cx="36004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63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48464" y="6453336"/>
            <a:ext cx="36004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9525" t="9400" r="23226" b="12201"/>
          <a:stretch/>
        </p:blipFill>
        <p:spPr>
          <a:xfrm>
            <a:off x="1619672" y="1084736"/>
            <a:ext cx="5906374" cy="5512616"/>
          </a:xfrm>
          <a:prstGeom prst="rect">
            <a:avLst/>
          </a:prstGeom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0" y="4616"/>
            <a:ext cx="9144000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None/>
              <a:defRPr/>
            </a:pPr>
            <a:r>
              <a:rPr lang="ru-RU" altLang="ru-RU" sz="3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Специальные налоговые режимы, на которые можно перейти бывшему «</a:t>
            </a:r>
            <a:r>
              <a:rPr lang="ru-RU" altLang="ru-RU" sz="3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вменёнщику</a:t>
            </a:r>
            <a:r>
              <a:rPr lang="ru-RU" altLang="ru-RU" sz="3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altLang="ru-RU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653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651304" y="6453336"/>
            <a:ext cx="4572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3775" t="9401" r="22438" b="53317"/>
          <a:stretch/>
        </p:blipFill>
        <p:spPr>
          <a:xfrm>
            <a:off x="107503" y="49152"/>
            <a:ext cx="8966251" cy="2947800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085549"/>
              </p:ext>
            </p:extLst>
          </p:nvPr>
        </p:nvGraphicFramePr>
        <p:xfrm>
          <a:off x="323528" y="3464078"/>
          <a:ext cx="8712968" cy="1737360"/>
        </p:xfrm>
        <a:graphic>
          <a:graphicData uri="http://schemas.openxmlformats.org/drawingml/2006/table">
            <a:tbl>
              <a:tblPr/>
              <a:tblGrid>
                <a:gridCol w="2448272"/>
                <a:gridCol w="2088232"/>
                <a:gridCol w="2304256"/>
                <a:gridCol w="1872208"/>
              </a:tblGrid>
              <a:tr h="855157">
                <a:tc>
                  <a:txBody>
                    <a:bodyPr/>
                    <a:lstStyle/>
                    <a:p>
                      <a:pPr algn="ctr" fontAlgn="t"/>
                      <a:endParaRPr lang="ru-RU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002E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2E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2E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2E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Выручка до 150 </a:t>
                      </a:r>
                      <a:r>
                        <a:rPr lang="ru-RU" sz="1400" dirty="0" err="1" smtClean="0">
                          <a:solidFill>
                            <a:schemeClr val="bg1"/>
                          </a:solidFill>
                          <a:effectLst/>
                        </a:rPr>
                        <a:t>млн.руб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.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в год и численностью до 100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чел.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002E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2E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2E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2E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Выручка от 150 до 200 </a:t>
                      </a:r>
                      <a:r>
                        <a:rPr lang="ru-RU" sz="1400" dirty="0" err="1" smtClean="0">
                          <a:solidFill>
                            <a:schemeClr val="bg1"/>
                          </a:solidFill>
                          <a:effectLst/>
                        </a:rPr>
                        <a:t>млн.руб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.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в год или численностью от 100 до 130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чел.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002E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2E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2E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2E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Выручка более 200 </a:t>
                      </a:r>
                      <a:r>
                        <a:rPr lang="ru-RU" sz="1400" dirty="0" err="1" smtClean="0">
                          <a:solidFill>
                            <a:schemeClr val="bg1"/>
                          </a:solidFill>
                          <a:effectLst/>
                        </a:rPr>
                        <a:t>млн.руб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.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в год или численность более 130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чел.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002E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2E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2E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2E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10966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УСН «Доходы»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002E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2E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2E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2E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</a:rPr>
                        <a:t>6%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002E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2E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2E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2E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</a:rPr>
                        <a:t>8%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002E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2E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2E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2E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</a:rPr>
                        <a:t>УСН не применяется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002E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2E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2E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2E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966"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УСН «Доходы минус расходы»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002E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2E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2E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2E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</a:rPr>
                        <a:t>15%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002E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2E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2E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2E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</a:rPr>
                        <a:t>20%</a:t>
                      </a:r>
                    </a:p>
                  </a:txBody>
                  <a:tcPr marL="76200" marR="76200" marT="76200" marB="76200" anchor="ctr">
                    <a:lnL w="7620" cap="flat" cmpd="sng" algn="ctr">
                      <a:solidFill>
                        <a:srgbClr val="002E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2E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2E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2E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Подзаголовок 2"/>
          <p:cNvSpPr txBox="1">
            <a:spLocks/>
          </p:cNvSpPr>
          <p:nvPr/>
        </p:nvSpPr>
        <p:spPr>
          <a:xfrm>
            <a:off x="0" y="2908876"/>
            <a:ext cx="9137762" cy="576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None/>
              <a:defRPr/>
            </a:pPr>
            <a:r>
              <a:rPr lang="ru-RU" altLang="ru-RU" sz="3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ставки с 2021 года</a:t>
            </a:r>
            <a:endParaRPr lang="ru-RU" altLang="ru-RU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0" y="5568180"/>
            <a:ext cx="9137762" cy="94787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None/>
              <a:defRPr/>
            </a:pPr>
            <a:r>
              <a:rPr lang="ru-RU" altLang="ru-RU" sz="3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Полный перечень ограничений в применение УСН прописан </a:t>
            </a:r>
          </a:p>
          <a:p>
            <a:pPr>
              <a:buFont typeface="+mj-lt"/>
              <a:buNone/>
              <a:defRPr/>
            </a:pPr>
            <a:r>
              <a:rPr lang="ru-RU" altLang="ru-RU" sz="3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статье 346.12 Налогового кодекса Российской Федерации</a:t>
            </a:r>
            <a:endParaRPr lang="ru-RU" altLang="ru-RU" sz="1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219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E0FDA75-81D0-4D78-9FD3-E6AA13D00FB0}"/>
              </a:ext>
            </a:extLst>
          </p:cNvPr>
          <p:cNvSpPr/>
          <p:nvPr/>
        </p:nvSpPr>
        <p:spPr>
          <a:xfrm>
            <a:off x="8658708" y="6356177"/>
            <a:ext cx="449796" cy="4571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6</a:t>
            </a:r>
            <a:endParaRPr lang="ru-RU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13775" t="9401" r="22438" b="53317"/>
          <a:stretch/>
        </p:blipFill>
        <p:spPr>
          <a:xfrm>
            <a:off x="107503" y="49152"/>
            <a:ext cx="8966251" cy="2947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5350" t="41600" r="25588" b="27601"/>
          <a:stretch/>
        </p:blipFill>
        <p:spPr>
          <a:xfrm>
            <a:off x="179511" y="1543072"/>
            <a:ext cx="8393155" cy="24619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13775" t="37400" r="26375" b="36000"/>
          <a:stretch/>
        </p:blipFill>
        <p:spPr>
          <a:xfrm>
            <a:off x="179511" y="4130832"/>
            <a:ext cx="8713952" cy="217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06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E611987-0FAA-449A-A767-FB4CFD4E5B69}"/>
              </a:ext>
            </a:extLst>
          </p:cNvPr>
          <p:cNvSpPr/>
          <p:nvPr/>
        </p:nvSpPr>
        <p:spPr>
          <a:xfrm>
            <a:off x="8597213" y="6408712"/>
            <a:ext cx="511291" cy="4046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7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3775" t="20601" r="22438" b="15000"/>
          <a:stretch/>
        </p:blipFill>
        <p:spPr>
          <a:xfrm>
            <a:off x="6970" y="-2"/>
            <a:ext cx="9128348" cy="51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66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9D70A7A-CDAB-4CD4-84C9-478CE4766B1A}"/>
              </a:ext>
            </a:extLst>
          </p:cNvPr>
          <p:cNvSpPr/>
          <p:nvPr/>
        </p:nvSpPr>
        <p:spPr>
          <a:xfrm>
            <a:off x="8676456" y="6395318"/>
            <a:ext cx="432048" cy="4180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8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13775" t="20601" r="22438" b="15000"/>
          <a:stretch/>
        </p:blipFill>
        <p:spPr>
          <a:xfrm>
            <a:off x="-2174" y="-2"/>
            <a:ext cx="9128348" cy="5184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15350" t="9400" r="27163" b="6601"/>
          <a:stretch/>
        </p:blipFill>
        <p:spPr>
          <a:xfrm>
            <a:off x="179511" y="1556792"/>
            <a:ext cx="8208913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19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D57FE487-5FFC-4B7C-AE4D-04FB393E367E}"/>
              </a:ext>
            </a:extLst>
          </p:cNvPr>
          <p:cNvSpPr/>
          <p:nvPr/>
        </p:nvSpPr>
        <p:spPr>
          <a:xfrm>
            <a:off x="8676456" y="6381328"/>
            <a:ext cx="432048" cy="4180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9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687" t="27490" r="22438" b="51594"/>
          <a:stretch/>
        </p:blipFill>
        <p:spPr>
          <a:xfrm>
            <a:off x="107504" y="116633"/>
            <a:ext cx="8856984" cy="1476164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6174" y="1545360"/>
            <a:ext cx="9137762" cy="371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Кировской области НПД введен </a:t>
            </a:r>
            <a:r>
              <a:rPr lang="ru-RU" alt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законом </a:t>
            </a:r>
            <a:r>
              <a:rPr lang="ru-RU" alt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Кировской области от 29.05.2020 № 364-ЗО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12201" t="19201" r="29526" b="9401"/>
          <a:stretch/>
        </p:blipFill>
        <p:spPr>
          <a:xfrm>
            <a:off x="992144" y="1864821"/>
            <a:ext cx="7180256" cy="494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890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5101</TotalTime>
  <Words>186</Words>
  <Application>Microsoft Office PowerPoint</Application>
  <PresentationFormat>Экран (4:3)</PresentationFormat>
  <Paragraphs>63</Paragraphs>
  <Slides>13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LineAwesome</vt:lpstr>
      <vt:lpstr>Roboto Condensed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Завалина Наталья Леонидовна</cp:lastModifiedBy>
  <cp:revision>59</cp:revision>
  <cp:lastPrinted>2020-10-08T09:33:35Z</cp:lastPrinted>
  <dcterms:created xsi:type="dcterms:W3CDTF">2019-09-16T12:20:18Z</dcterms:created>
  <dcterms:modified xsi:type="dcterms:W3CDTF">2020-10-19T13:54:27Z</dcterms:modified>
</cp:coreProperties>
</file>